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79" r:id="rId3"/>
    <p:sldId id="257" r:id="rId4"/>
    <p:sldId id="260" r:id="rId5"/>
    <p:sldId id="262" r:id="rId6"/>
    <p:sldId id="271" r:id="rId7"/>
    <p:sldId id="256" r:id="rId8"/>
    <p:sldId id="264" r:id="rId9"/>
    <p:sldId id="267" r:id="rId10"/>
    <p:sldId id="273" r:id="rId11"/>
    <p:sldId id="272" r:id="rId12"/>
    <p:sldId id="274" r:id="rId13"/>
    <p:sldId id="277" r:id="rId14"/>
    <p:sldId id="276" r:id="rId15"/>
    <p:sldId id="270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F41"/>
    <a:srgbClr val="31AD34"/>
    <a:srgbClr val="FF0066"/>
    <a:srgbClr val="F5A3E5"/>
    <a:srgbClr val="6F6F6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186" autoAdjust="0"/>
  </p:normalViewPr>
  <p:slideViewPr>
    <p:cSldViewPr snapToGrid="0">
      <p:cViewPr varScale="1">
        <p:scale>
          <a:sx n="97" d="100"/>
          <a:sy n="97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1820-D199-4D82-91AF-C50B1D3B111A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0E3DB-BCAB-42BD-8DDD-04198F92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9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delwa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nounproject.com/Mrs_Fla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Bird – created by </a:t>
            </a:r>
            <a:r>
              <a:rPr lang="en-US" dirty="0" err="1" smtClean="0"/>
              <a:t>parkjisun</a:t>
            </a:r>
            <a:endParaRPr lang="en-US" dirty="0" smtClean="0"/>
          </a:p>
          <a:p>
            <a:r>
              <a:rPr lang="en-US" dirty="0" smtClean="0"/>
              <a:t>Tree – created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Delwar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Hossain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dirty="0" smtClean="0"/>
              <a:t>Deer – created by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Francisca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Arévalo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Fish – created by Iconic</a:t>
            </a:r>
          </a:p>
          <a:p>
            <a:r>
              <a:rPr lang="en-US" dirty="0" smtClean="0"/>
              <a:t>Butterfly – created by Jacqueline </a:t>
            </a:r>
            <a:r>
              <a:rPr lang="en-US" dirty="0" err="1" smtClean="0"/>
              <a:t>Fernandes</a:t>
            </a:r>
            <a:endParaRPr lang="en-US" dirty="0" smtClean="0"/>
          </a:p>
          <a:p>
            <a:r>
              <a:rPr lang="en-US" dirty="0" smtClean="0"/>
              <a:t>Shell</a:t>
            </a:r>
            <a:r>
              <a:rPr lang="en-US" baseline="0" dirty="0" smtClean="0"/>
              <a:t> – created by B Barrett Noun project</a:t>
            </a:r>
          </a:p>
          <a:p>
            <a:r>
              <a:rPr lang="en-US" baseline="0" dirty="0" smtClean="0"/>
              <a:t>Bacteria – created by Boris </a:t>
            </a:r>
            <a:r>
              <a:rPr lang="en-US" baseline="0" dirty="0" err="1" smtClean="0"/>
              <a:t>Belov</a:t>
            </a:r>
            <a:endParaRPr lang="en-US" baseline="0" dirty="0" smtClean="0"/>
          </a:p>
          <a:p>
            <a:r>
              <a:rPr lang="en-US" baseline="0" dirty="0" smtClean="0"/>
              <a:t>Mountains by </a:t>
            </a:r>
            <a:r>
              <a:rPr lang="en-US" baseline="0" dirty="0" err="1" smtClean="0"/>
              <a:t>alice</a:t>
            </a:r>
            <a:r>
              <a:rPr lang="en-US" baseline="0" dirty="0" smtClean="0"/>
              <a:t> noir, ocean by </a:t>
            </a:r>
            <a:r>
              <a:rPr lang="en-US" baseline="0" dirty="0" err="1" smtClean="0"/>
              <a:t>alex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muravev</a:t>
            </a:r>
            <a:r>
              <a:rPr lang="en-US" baseline="0" dirty="0" smtClean="0"/>
              <a:t>, lake by </a:t>
            </a:r>
            <a:r>
              <a:rPr lang="en-US" baseline="0" dirty="0" err="1" smtClean="0"/>
              <a:t>By</a:t>
            </a:r>
            <a:r>
              <a:rPr lang="en-US" baseline="0" dirty="0" smtClean="0"/>
              <a:t> Anton </a:t>
            </a:r>
            <a:r>
              <a:rPr lang="en-US" baseline="0" dirty="0" err="1" smtClean="0"/>
              <a:t>Gajdosik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6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5 – S25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9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 1a-1f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</a:t>
            </a:r>
            <a:r>
              <a:rPr lang="en-US" baseline="0" dirty="0" smtClean="0"/>
              <a:t> 3a_3b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0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4A-4D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6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2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4 - S10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4 - S25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5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 5 – S10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0E3DB-BCAB-42BD-8DDD-04198F92E6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6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B8C92-D5E3-4480-8685-D57BEE386DE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739AB-A080-4B4D-8F68-F1CDB67A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6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8.emf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85171"/>
              </p:ext>
            </p:extLst>
          </p:nvPr>
        </p:nvGraphicFramePr>
        <p:xfrm>
          <a:off x="2492626" y="3745150"/>
          <a:ext cx="4202089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944">
                  <a:extLst>
                    <a:ext uri="{9D8B030D-6E8A-4147-A177-3AD203B41FA5}">
                      <a16:colId xmlns:a16="http://schemas.microsoft.com/office/drawing/2014/main" val="3777247511"/>
                    </a:ext>
                  </a:extLst>
                </a:gridCol>
                <a:gridCol w="1200230">
                  <a:extLst>
                    <a:ext uri="{9D8B030D-6E8A-4147-A177-3AD203B41FA5}">
                      <a16:colId xmlns:a16="http://schemas.microsoft.com/office/drawing/2014/main" val="3565287180"/>
                    </a:ext>
                  </a:extLst>
                </a:gridCol>
                <a:gridCol w="710503">
                  <a:extLst>
                    <a:ext uri="{9D8B030D-6E8A-4147-A177-3AD203B41FA5}">
                      <a16:colId xmlns:a16="http://schemas.microsoft.com/office/drawing/2014/main" val="310175345"/>
                    </a:ext>
                  </a:extLst>
                </a:gridCol>
                <a:gridCol w="1488412">
                  <a:extLst>
                    <a:ext uri="{9D8B030D-6E8A-4147-A177-3AD203B41FA5}">
                      <a16:colId xmlns:a16="http://schemas.microsoft.com/office/drawing/2014/main" val="2991616883"/>
                    </a:ext>
                  </a:extLst>
                </a:gridCol>
              </a:tblGrid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Birds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Invertebrates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353912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Plants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50058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Mammals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586666"/>
                  </a:ext>
                </a:extLst>
              </a:tr>
              <a:tr h="4900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Fish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9503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68" y="4617289"/>
            <a:ext cx="640805" cy="40894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05249"/>
              </p:ext>
            </p:extLst>
          </p:nvPr>
        </p:nvGraphicFramePr>
        <p:xfrm>
          <a:off x="2032000" y="723583"/>
          <a:ext cx="191485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265">
                  <a:extLst>
                    <a:ext uri="{9D8B030D-6E8A-4147-A177-3AD203B41FA5}">
                      <a16:colId xmlns:a16="http://schemas.microsoft.com/office/drawing/2014/main" val="1812283001"/>
                    </a:ext>
                  </a:extLst>
                </a:gridCol>
                <a:gridCol w="1427585">
                  <a:extLst>
                    <a:ext uri="{9D8B030D-6E8A-4147-A177-3AD203B41FA5}">
                      <a16:colId xmlns:a16="http://schemas.microsoft.com/office/drawing/2014/main" val="3574134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0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40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Invertebrates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8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Benthos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1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Plankton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558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4235" y="60801"/>
            <a:ext cx="1380392" cy="1325563"/>
          </a:xfrm>
        </p:spPr>
        <p:txBody>
          <a:bodyPr/>
          <a:lstStyle/>
          <a:p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89" y="2588903"/>
            <a:ext cx="422129" cy="329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589" y="1149269"/>
            <a:ext cx="446039" cy="268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381" y="1551359"/>
            <a:ext cx="413796" cy="24491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90630"/>
              </p:ext>
            </p:extLst>
          </p:nvPr>
        </p:nvGraphicFramePr>
        <p:xfrm>
          <a:off x="6820894" y="3745150"/>
          <a:ext cx="2189284" cy="12745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1963467705"/>
                    </a:ext>
                  </a:extLst>
                </a:gridCol>
                <a:gridCol w="928174">
                  <a:extLst>
                    <a:ext uri="{9D8B030D-6E8A-4147-A177-3AD203B41FA5}">
                      <a16:colId xmlns:a16="http://schemas.microsoft.com/office/drawing/2014/main" val="464586843"/>
                    </a:ext>
                  </a:extLst>
                </a:gridCol>
              </a:tblGrid>
              <a:tr h="42484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Terrestrial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26580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Marine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741848"/>
                  </a:ext>
                </a:extLst>
              </a:tr>
              <a:tr h="424842">
                <a:tc>
                  <a:txBody>
                    <a:bodyPr/>
                    <a:lstStyle/>
                    <a:p>
                      <a:r>
                        <a:rPr lang="en-US" dirty="0" smtClean="0"/>
                        <a:t>Freshwater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26042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232" y="3758752"/>
            <a:ext cx="655912" cy="396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232" y="4235472"/>
            <a:ext cx="728479" cy="293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049256" y="1929918"/>
            <a:ext cx="454495" cy="2243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078832" y="748436"/>
            <a:ext cx="398260" cy="33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6589" y="2230886"/>
            <a:ext cx="447205" cy="3190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3584" y="2968996"/>
            <a:ext cx="440143" cy="324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60709" y="3758752"/>
            <a:ext cx="530166" cy="4461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54" y="4280669"/>
            <a:ext cx="636221" cy="382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836" y="4766595"/>
            <a:ext cx="705856" cy="417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2565493" y="5301325"/>
            <a:ext cx="625382" cy="3087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213" y="3797354"/>
            <a:ext cx="571145" cy="407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5" y="4257093"/>
            <a:ext cx="583693" cy="4559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0665" y="4741546"/>
            <a:ext cx="601063" cy="44283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9831183" y="1835036"/>
            <a:ext cx="1787041" cy="2969061"/>
            <a:chOff x="5316333" y="2328125"/>
            <a:chExt cx="1787041" cy="296906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0253" y="2638583"/>
              <a:ext cx="477444" cy="2504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8411" y="3249329"/>
              <a:ext cx="496489" cy="25613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7026" y="3812661"/>
              <a:ext cx="394437" cy="26853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895396" y="2328125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Birds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91975" y="2658380"/>
              <a:ext cx="859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Plants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75517" y="3213940"/>
              <a:ext cx="1176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Mammals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95396" y="2930592"/>
              <a:ext cx="718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Fish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91975" y="3531690"/>
              <a:ext cx="1042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Invertebrates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77643" y="3803083"/>
              <a:ext cx="1019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Benthos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732" y="4093485"/>
              <a:ext cx="1063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Plankton</a:t>
              </a:r>
              <a:endParaRPr lang="en-US" sz="12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002" y="5020383"/>
              <a:ext cx="478886" cy="26637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3450" y="4497576"/>
              <a:ext cx="490175" cy="25813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6333" y="4801098"/>
              <a:ext cx="544407" cy="19142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875517" y="4509533"/>
              <a:ext cx="113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Terrestrial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5219" y="4769399"/>
              <a:ext cx="908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Marine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7115" y="5020187"/>
              <a:ext cx="12362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Freshwater</a:t>
              </a:r>
              <a:endParaRPr lang="en-US" sz="1200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912375" y="1787665"/>
            <a:ext cx="398260" cy="33513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/>
          <a:srcRect l="5117"/>
          <a:stretch/>
        </p:blipFill>
        <p:spPr>
          <a:xfrm>
            <a:off x="9888414" y="2476715"/>
            <a:ext cx="454495" cy="22437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2794" y="3038601"/>
            <a:ext cx="407841" cy="29101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7091" y="3626337"/>
            <a:ext cx="440143" cy="3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602659" y="117987"/>
            <a:ext cx="8822559" cy="6740013"/>
            <a:chOff x="1519426" y="0"/>
            <a:chExt cx="8895959" cy="68027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426" y="0"/>
              <a:ext cx="8895959" cy="680279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12347" y="2453369"/>
              <a:ext cx="54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54644" y="2428214"/>
              <a:ext cx="281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0</a:t>
              </a:r>
              <a:r>
                <a:rPr lang="en-US" dirty="0" smtClean="0"/>
                <a:t>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3796" y="2422592"/>
              <a:ext cx="1030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1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41653" y="2661119"/>
              <a:ext cx="13001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lognormal</a:t>
              </a:r>
              <a:endParaRPr lang="en-US" sz="15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3147" y="2662382"/>
              <a:ext cx="8806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/>
                <a:t>logseries</a:t>
              </a:r>
              <a:endParaRPr lang="en-US" sz="15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501531" y="2822701"/>
              <a:ext cx="10516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12552" t="9586" b="15706"/>
            <a:stretch/>
          </p:blipFill>
          <p:spPr>
            <a:xfrm>
              <a:off x="9085613" y="4277033"/>
              <a:ext cx="1185775" cy="161421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4401" y="520353"/>
              <a:ext cx="2374012" cy="732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67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25678" y="0"/>
            <a:ext cx="9171654" cy="6759677"/>
            <a:chOff x="1465007" y="93624"/>
            <a:chExt cx="9161822" cy="687136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5007" y="93624"/>
              <a:ext cx="9161822" cy="687136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76661" y="2548715"/>
              <a:ext cx="545346" cy="36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9335" y="2523792"/>
              <a:ext cx="279103" cy="39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0</a:t>
              </a:r>
              <a:r>
                <a:rPr lang="en-US" dirty="0" smtClean="0"/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73148" y="2518222"/>
              <a:ext cx="1022280" cy="39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1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16452" y="2754548"/>
              <a:ext cx="1289435" cy="32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lognormal</a:t>
              </a:r>
              <a:endParaRPr lang="en-US" sz="15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33513" y="2754548"/>
              <a:ext cx="873405" cy="32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/>
                <a:t>logseries</a:t>
              </a:r>
              <a:endParaRPr lang="en-US" sz="15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68410" y="2914639"/>
              <a:ext cx="10429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12552" t="9586" b="15706"/>
            <a:stretch/>
          </p:blipFill>
          <p:spPr>
            <a:xfrm>
              <a:off x="9135915" y="4444040"/>
              <a:ext cx="1175991" cy="159931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5464" y="633538"/>
              <a:ext cx="2354424" cy="726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23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27356" y="110656"/>
            <a:ext cx="9242322" cy="6678518"/>
            <a:chOff x="1327356" y="110656"/>
            <a:chExt cx="9242322" cy="66785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7741"/>
            <a:stretch/>
          </p:blipFill>
          <p:spPr>
            <a:xfrm>
              <a:off x="1327356" y="110656"/>
              <a:ext cx="9242322" cy="66785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2552" t="9586" b="15706"/>
            <a:stretch/>
          </p:blipFill>
          <p:spPr>
            <a:xfrm>
              <a:off x="3097308" y="867911"/>
              <a:ext cx="1307544" cy="1747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02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" y="5989871"/>
            <a:ext cx="10515600" cy="870299"/>
          </a:xfrm>
        </p:spPr>
        <p:txBody>
          <a:bodyPr/>
          <a:lstStyle/>
          <a:p>
            <a:r>
              <a:rPr lang="en-US" dirty="0" smtClean="0"/>
              <a:t>1a null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702240"/>
            <a:ext cx="12192000" cy="4124849"/>
            <a:chOff x="0" y="702240"/>
            <a:chExt cx="12192000" cy="41248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9028" b="8911"/>
            <a:stretch/>
          </p:blipFill>
          <p:spPr>
            <a:xfrm>
              <a:off x="4264708" y="1071572"/>
              <a:ext cx="3617602" cy="2871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34484" y="3712362"/>
              <a:ext cx="11181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r>
                <a:rPr lang="en-US" sz="2500" dirty="0" smtClean="0"/>
                <a:t> </a:t>
              </a:r>
            </a:p>
            <a:p>
              <a:r>
                <a:rPr lang="en-US" sz="1300" dirty="0" smtClean="0"/>
                <a:t>lognormal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99577" y="3849109"/>
              <a:ext cx="987228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1</a:t>
              </a:r>
            </a:p>
            <a:p>
              <a:pPr algn="r"/>
              <a:r>
                <a:rPr lang="en-US" sz="1300" dirty="0" smtClean="0"/>
                <a:t>logseries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27342" y="3850632"/>
              <a:ext cx="541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0.5</a:t>
              </a:r>
              <a:endParaRPr lang="en-US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47909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99483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3396" t="3455" r="52771" b="50791"/>
            <a:stretch/>
          </p:blipFill>
          <p:spPr>
            <a:xfrm>
              <a:off x="0" y="1315846"/>
              <a:ext cx="4095825" cy="33541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07310" y="702240"/>
              <a:ext cx="18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42771" y="4189186"/>
              <a:ext cx="195630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/>
                <a:t>Akaike Weight</a:t>
              </a:r>
              <a:endParaRPr lang="en-US" sz="2300" dirty="0"/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7066224" y="2062379"/>
              <a:ext cx="164009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/>
                <a:t>Frequency</a:t>
              </a:r>
              <a:endParaRPr lang="en-US" sz="23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385958" y="2162871"/>
              <a:ext cx="14391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/>
                <a:t>Frequency</a:t>
              </a:r>
              <a:endParaRPr lang="en-US" sz="23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574" y="1565961"/>
              <a:ext cx="2414119" cy="6238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74371" t="41020" r="3070" b="50496"/>
            <a:stretch/>
          </p:blipFill>
          <p:spPr>
            <a:xfrm>
              <a:off x="4953800" y="1565961"/>
              <a:ext cx="2683350" cy="64235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5669233" y="4198465"/>
              <a:ext cx="961461" cy="936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5846" r="269"/>
            <a:stretch/>
          </p:blipFill>
          <p:spPr>
            <a:xfrm>
              <a:off x="8051193" y="1071572"/>
              <a:ext cx="4140807" cy="375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05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9441"/>
            <a:ext cx="10515600" cy="1325563"/>
          </a:xfrm>
        </p:spPr>
        <p:txBody>
          <a:bodyPr/>
          <a:lstStyle/>
          <a:p>
            <a:r>
              <a:rPr lang="en-US" dirty="0" smtClean="0"/>
              <a:t>Null turnover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2569" y="1956376"/>
            <a:ext cx="12069431" cy="3936082"/>
            <a:chOff x="122569" y="1956376"/>
            <a:chExt cx="12069431" cy="3936082"/>
          </a:xfrm>
        </p:grpSpPr>
        <p:grpSp>
          <p:nvGrpSpPr>
            <p:cNvPr id="22" name="Group 21"/>
            <p:cNvGrpSpPr/>
            <p:nvPr/>
          </p:nvGrpSpPr>
          <p:grpSpPr>
            <a:xfrm>
              <a:off x="122569" y="1956376"/>
              <a:ext cx="12069431" cy="3784667"/>
              <a:chOff x="128185" y="815639"/>
              <a:chExt cx="12069431" cy="378466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l="144" b="5353"/>
              <a:stretch/>
            </p:blipFill>
            <p:spPr>
              <a:xfrm>
                <a:off x="3910149" y="1184971"/>
                <a:ext cx="4066914" cy="2799699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28185" y="1256120"/>
                <a:ext cx="3897193" cy="2958037"/>
                <a:chOff x="13689" y="1256121"/>
                <a:chExt cx="3897193" cy="2958037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0032"/>
                <a:stretch/>
              </p:blipFill>
              <p:spPr>
                <a:xfrm>
                  <a:off x="63375" y="1256121"/>
                  <a:ext cx="3847507" cy="2958037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797" t="91909" r="73166" b="1201"/>
                <a:stretch/>
              </p:blipFill>
              <p:spPr>
                <a:xfrm rot="16200000">
                  <a:off x="-466145" y="2549678"/>
                  <a:ext cx="1204111" cy="244443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501" y="1299987"/>
                <a:ext cx="1133632" cy="113835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 rot="16200000">
                <a:off x="7015265" y="2179032"/>
                <a:ext cx="1640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Frequency</a:t>
                </a:r>
                <a:endParaRPr lang="en-US" sz="2200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l="6328"/>
              <a:stretch/>
            </p:blipFill>
            <p:spPr>
              <a:xfrm>
                <a:off x="7995302" y="1184971"/>
                <a:ext cx="4202314" cy="341533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28542" t="91719" r="11732" b="-1"/>
              <a:stretch/>
            </p:blipFill>
            <p:spPr>
              <a:xfrm>
                <a:off x="5117477" y="3998019"/>
                <a:ext cx="2326741" cy="24487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8986" y="1910026"/>
                <a:ext cx="243861" cy="1201016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513056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264339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49129" y="815639"/>
                <a:ext cx="187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/>
            <a:srcRect l="67573" t="87071"/>
            <a:stretch/>
          </p:blipFill>
          <p:spPr>
            <a:xfrm>
              <a:off x="8238125" y="5354894"/>
              <a:ext cx="3953875" cy="537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07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38" y="0"/>
            <a:ext cx="1173662" cy="564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11" y="0"/>
            <a:ext cx="892220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459"/>
          <a:stretch/>
        </p:blipFill>
        <p:spPr>
          <a:xfrm>
            <a:off x="3425024" y="0"/>
            <a:ext cx="6925656" cy="2818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13" y="4299181"/>
            <a:ext cx="1609483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60" y="18854"/>
            <a:ext cx="8836057" cy="6835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605" y="4242621"/>
            <a:ext cx="1609483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84" y="18854"/>
            <a:ext cx="2450804" cy="823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780" y="101252"/>
            <a:ext cx="457441" cy="23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" y="18854"/>
            <a:ext cx="1155933" cy="5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/>
          <p:cNvSpPr txBox="1"/>
          <p:nvPr/>
        </p:nvSpPr>
        <p:spPr>
          <a:xfrm>
            <a:off x="6354399" y="4840363"/>
            <a:ext cx="540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competition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619585" y="916281"/>
            <a:ext cx="5402404" cy="3877583"/>
            <a:chOff x="345569" y="4881769"/>
            <a:chExt cx="1131512" cy="1096218"/>
          </a:xfrm>
        </p:grpSpPr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47161" y="4973235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354399" y="851025"/>
            <a:ext cx="5402404" cy="3877583"/>
            <a:chOff x="1921849" y="4881769"/>
            <a:chExt cx="1131512" cy="1096218"/>
          </a:xfrm>
        </p:grpSpPr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619585" y="4881726"/>
            <a:ext cx="533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Species temporal occupancy strongly determined by environment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23" y="2472069"/>
            <a:ext cx="829128" cy="615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38" y="2505617"/>
            <a:ext cx="804742" cy="6035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56" y="2551324"/>
            <a:ext cx="1060796" cy="5364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19" y="3792771"/>
            <a:ext cx="829128" cy="6157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83" y="3804964"/>
            <a:ext cx="804742" cy="6035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542" y="3872026"/>
            <a:ext cx="1060796" cy="5364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809" y="3979745"/>
            <a:ext cx="1060796" cy="5364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065" y="3965472"/>
            <a:ext cx="1060796" cy="5364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777" y="2719108"/>
            <a:ext cx="1060796" cy="536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435" y="3965472"/>
            <a:ext cx="1060796" cy="5364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753" y="2679481"/>
            <a:ext cx="829128" cy="6157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384" y="1190390"/>
            <a:ext cx="829128" cy="615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079" y="2679481"/>
            <a:ext cx="804742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884969" y="460106"/>
            <a:ext cx="2910828" cy="1840162"/>
            <a:chOff x="2888850" y="304464"/>
            <a:chExt cx="2910828" cy="184016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b="361"/>
            <a:stretch/>
          </p:blipFill>
          <p:spPr>
            <a:xfrm>
              <a:off x="2888850" y="304464"/>
              <a:ext cx="2870345" cy="18401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593742" y="1013745"/>
              <a:ext cx="205936" cy="216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07" y="620684"/>
            <a:ext cx="2842720" cy="171437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3398"/>
              </p:ext>
            </p:extLst>
          </p:nvPr>
        </p:nvGraphicFramePr>
        <p:xfrm>
          <a:off x="3669166" y="2644550"/>
          <a:ext cx="1744692" cy="175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Flowchart: Connector 65"/>
          <p:cNvSpPr/>
          <p:nvPr/>
        </p:nvSpPr>
        <p:spPr>
          <a:xfrm>
            <a:off x="6339323" y="326157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6369269" y="4043499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/>
          <p:cNvSpPr/>
          <p:nvPr/>
        </p:nvSpPr>
        <p:spPr>
          <a:xfrm>
            <a:off x="8007774" y="2859833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809180" y="4298678"/>
            <a:ext cx="990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og(area)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5451374" y="3303277"/>
            <a:ext cx="1169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og(Species)</a:t>
            </a:r>
            <a:endParaRPr lang="en-US" sz="1400" dirty="0"/>
          </a:p>
        </p:txBody>
      </p:sp>
      <p:cxnSp>
        <p:nvCxnSpPr>
          <p:cNvPr id="79" name="Straight Connector 78"/>
          <p:cNvCxnSpPr>
            <a:stCxn id="67" idx="6"/>
            <a:endCxn id="68" idx="6"/>
          </p:cNvCxnSpPr>
          <p:nvPr/>
        </p:nvCxnSpPr>
        <p:spPr>
          <a:xfrm flipV="1">
            <a:off x="6414988" y="2882693"/>
            <a:ext cx="1638505" cy="118366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6" idx="6"/>
            <a:endCxn id="68" idx="2"/>
          </p:cNvCxnSpPr>
          <p:nvPr/>
        </p:nvCxnSpPr>
        <p:spPr>
          <a:xfrm flipV="1">
            <a:off x="6385042" y="2882693"/>
            <a:ext cx="1622732" cy="4017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187489" y="2685525"/>
            <a:ext cx="0" cy="1636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6189879" y="4325813"/>
            <a:ext cx="2039582" cy="2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0859770">
            <a:off x="6690333" y="2839497"/>
            <a:ext cx="110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All species</a:t>
            </a:r>
            <a:endParaRPr lang="en-US" sz="1100" dirty="0"/>
          </a:p>
        </p:txBody>
      </p:sp>
      <p:sp>
        <p:nvSpPr>
          <p:cNvPr id="95" name="TextBox 94"/>
          <p:cNvSpPr txBox="1"/>
          <p:nvPr/>
        </p:nvSpPr>
        <p:spPr>
          <a:xfrm rot="19413092">
            <a:off x="6339141" y="3309531"/>
            <a:ext cx="1552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Excluding transients</a:t>
            </a:r>
            <a:endParaRPr lang="en-US" sz="1100" dirty="0"/>
          </a:p>
        </p:txBody>
      </p:sp>
      <p:sp>
        <p:nvSpPr>
          <p:cNvPr id="97" name="Diamond 96"/>
          <p:cNvSpPr/>
          <p:nvPr/>
        </p:nvSpPr>
        <p:spPr>
          <a:xfrm>
            <a:off x="6289855" y="4079180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434255" y="4103428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6353267" y="4165410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6275218" y="3203652"/>
            <a:ext cx="70648" cy="57645"/>
          </a:xfrm>
          <a:prstGeom prst="hexagon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380345" y="3187371"/>
            <a:ext cx="57025" cy="5235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6259595" y="3306159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403995" y="3330407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>
            <a:off x="6323007" y="3392389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7972450" y="2706930"/>
            <a:ext cx="70648" cy="57645"/>
          </a:xfrm>
          <a:prstGeom prst="hexagon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8052284" y="2774476"/>
            <a:ext cx="57025" cy="5235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8143788" y="2826828"/>
            <a:ext cx="45719" cy="4571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77175" y="2913152"/>
            <a:ext cx="45719" cy="457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>
            <a:off x="7994946" y="2979494"/>
            <a:ext cx="45719" cy="4571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/>
          <p:cNvSpPr/>
          <p:nvPr/>
        </p:nvSpPr>
        <p:spPr>
          <a:xfrm>
            <a:off x="7920857" y="2799753"/>
            <a:ext cx="45720" cy="45719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/>
          <p:cNvSpPr/>
          <p:nvPr/>
        </p:nvSpPr>
        <p:spPr>
          <a:xfrm>
            <a:off x="8152988" y="2972041"/>
            <a:ext cx="45719" cy="45719"/>
          </a:xfrm>
          <a:prstGeom prst="parallelogram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rapezoid 125"/>
          <p:cNvSpPr/>
          <p:nvPr/>
        </p:nvSpPr>
        <p:spPr>
          <a:xfrm>
            <a:off x="8149297" y="2721529"/>
            <a:ext cx="45719" cy="45719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92735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145000" y="182372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 flipH="1">
            <a:off x="3130581" y="2363953"/>
            <a:ext cx="24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791822" y="2385237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37477" y="2762816"/>
            <a:ext cx="1619653" cy="1562552"/>
            <a:chOff x="741358" y="2607174"/>
            <a:chExt cx="1619653" cy="1562552"/>
          </a:xfrm>
        </p:grpSpPr>
        <p:sp>
          <p:nvSpPr>
            <p:cNvPr id="98" name="Oval 97"/>
            <p:cNvSpPr/>
            <p:nvPr/>
          </p:nvSpPr>
          <p:spPr>
            <a:xfrm>
              <a:off x="2237937" y="3177094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1639506" y="2607174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5-Point Star 153"/>
            <p:cNvSpPr/>
            <p:nvPr/>
          </p:nvSpPr>
          <p:spPr>
            <a:xfrm>
              <a:off x="2214707" y="2883624"/>
              <a:ext cx="146304" cy="146304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Parallelogram 159"/>
            <p:cNvSpPr/>
            <p:nvPr/>
          </p:nvSpPr>
          <p:spPr>
            <a:xfrm>
              <a:off x="1917076" y="2636469"/>
              <a:ext cx="186647" cy="106640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rapezoid 160"/>
            <p:cNvSpPr/>
            <p:nvPr/>
          </p:nvSpPr>
          <p:spPr>
            <a:xfrm>
              <a:off x="1630427" y="2896926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Hexagon 161"/>
            <p:cNvSpPr/>
            <p:nvPr/>
          </p:nvSpPr>
          <p:spPr>
            <a:xfrm>
              <a:off x="742143" y="4018287"/>
              <a:ext cx="170932" cy="151439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052570" y="4025254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341792" y="402306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rapezoid 168"/>
            <p:cNvSpPr/>
            <p:nvPr/>
          </p:nvSpPr>
          <p:spPr>
            <a:xfrm>
              <a:off x="744405" y="3754947"/>
              <a:ext cx="145405" cy="119699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Diamond 169"/>
            <p:cNvSpPr/>
            <p:nvPr/>
          </p:nvSpPr>
          <p:spPr>
            <a:xfrm>
              <a:off x="1313188" y="3478526"/>
              <a:ext cx="164592" cy="164592"/>
            </a:xfrm>
            <a:prstGeom prst="diamon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02620" y="3156031"/>
              <a:ext cx="142869" cy="1352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5-Point Star 172"/>
            <p:cNvSpPr/>
            <p:nvPr/>
          </p:nvSpPr>
          <p:spPr>
            <a:xfrm>
              <a:off x="1293778" y="2889731"/>
              <a:ext cx="168605" cy="16511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Parallelogram 173"/>
            <p:cNvSpPr/>
            <p:nvPr/>
          </p:nvSpPr>
          <p:spPr>
            <a:xfrm>
              <a:off x="966591" y="2636469"/>
              <a:ext cx="186647" cy="106640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1296853" y="262502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Hexagon 175"/>
            <p:cNvSpPr/>
            <p:nvPr/>
          </p:nvSpPr>
          <p:spPr>
            <a:xfrm>
              <a:off x="1632791" y="4013966"/>
              <a:ext cx="170932" cy="151439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1368" y="4022073"/>
              <a:ext cx="142869" cy="13522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217173" y="4026107"/>
              <a:ext cx="119733" cy="108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1658192" y="3506174"/>
              <a:ext cx="103106" cy="9807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Diamond 179"/>
            <p:cNvSpPr/>
            <p:nvPr/>
          </p:nvSpPr>
          <p:spPr>
            <a:xfrm>
              <a:off x="2205172" y="3472762"/>
              <a:ext cx="143736" cy="139320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741358" y="2629306"/>
              <a:ext cx="137160" cy="137160"/>
            </a:xfrm>
            <a:prstGeom prst="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/>
          <p:cNvSpPr/>
          <p:nvPr/>
        </p:nvSpPr>
        <p:spPr>
          <a:xfrm rot="14863902" flipH="1">
            <a:off x="5670441" y="4007748"/>
            <a:ext cx="555739" cy="838602"/>
          </a:xfrm>
          <a:custGeom>
            <a:avLst/>
            <a:gdLst>
              <a:gd name="connsiteX0" fmla="*/ 139485 w 208052"/>
              <a:gd name="connsiteY0" fmla="*/ 387458 h 387458"/>
              <a:gd name="connsiteX1" fmla="*/ 201478 w 208052"/>
              <a:gd name="connsiteY1" fmla="*/ 247973 h 387458"/>
              <a:gd name="connsiteX2" fmla="*/ 0 w 208052"/>
              <a:gd name="connsiteY2" fmla="*/ 7750 h 387458"/>
              <a:gd name="connsiteX3" fmla="*/ 0 w 208052"/>
              <a:gd name="connsiteY3" fmla="*/ 7750 h 387458"/>
              <a:gd name="connsiteX4" fmla="*/ 0 w 208052"/>
              <a:gd name="connsiteY4" fmla="*/ 0 h 38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052" h="387458">
                <a:moveTo>
                  <a:pt x="139485" y="387458"/>
                </a:moveTo>
                <a:cubicBezTo>
                  <a:pt x="182105" y="349358"/>
                  <a:pt x="224725" y="311258"/>
                  <a:pt x="201478" y="247973"/>
                </a:cubicBezTo>
                <a:cubicBezTo>
                  <a:pt x="178231" y="184688"/>
                  <a:pt x="0" y="7750"/>
                  <a:pt x="0" y="7750"/>
                </a:cubicBezTo>
                <a:lnTo>
                  <a:pt x="0" y="775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>
            <a:off x="3693992" y="1718844"/>
            <a:ext cx="200634" cy="169490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>
            <a:off x="5182506" y="1726122"/>
            <a:ext cx="200634" cy="16949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81273" y="1194873"/>
            <a:ext cx="473893" cy="197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24191" y="1839371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Transient</a:t>
            </a:r>
            <a:endParaRPr lang="en-US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4906388" y="1840413"/>
            <a:ext cx="785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Core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157" y="628552"/>
            <a:ext cx="939420" cy="52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96" y="6079397"/>
                <a:ext cx="845729" cy="307777"/>
              </a:xfrm>
              <a:prstGeom prst="rect">
                <a:avLst/>
              </a:prstGeom>
              <a:blipFill>
                <a:blip r:embed="rId6"/>
                <a:stretch>
                  <a:fillRect l="-215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/>
          <p:cNvSpPr/>
          <p:nvPr/>
        </p:nvSpPr>
        <p:spPr>
          <a:xfrm>
            <a:off x="4524948" y="5419145"/>
            <a:ext cx="357252" cy="3230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065893" y="516312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species:   	        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116699" y="4636132"/>
            <a:ext cx="2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sz="14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3341688" y="5037411"/>
            <a:ext cx="1131512" cy="1096218"/>
            <a:chOff x="345569" y="4881769"/>
            <a:chExt cx="1131512" cy="1096218"/>
          </a:xfrm>
        </p:grpSpPr>
        <p:sp>
          <p:nvSpPr>
            <p:cNvPr id="136" name="Diamond 135"/>
            <p:cNvSpPr/>
            <p:nvPr/>
          </p:nvSpPr>
          <p:spPr>
            <a:xfrm>
              <a:off x="82902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2584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22584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41519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5-Point Star 139"/>
            <p:cNvSpPr/>
            <p:nvPr/>
          </p:nvSpPr>
          <p:spPr>
            <a:xfrm>
              <a:off x="415191" y="5368330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ross 140"/>
            <p:cNvSpPr/>
            <p:nvPr/>
          </p:nvSpPr>
          <p:spPr>
            <a:xfrm>
              <a:off x="1225840" y="5368330"/>
              <a:ext cx="164592" cy="164592"/>
            </a:xfrm>
            <a:prstGeom prst="plus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ight Triangle 141"/>
            <p:cNvSpPr/>
            <p:nvPr/>
          </p:nvSpPr>
          <p:spPr>
            <a:xfrm>
              <a:off x="454590" y="5710198"/>
              <a:ext cx="164592" cy="164592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799602" y="5003966"/>
              <a:ext cx="215132" cy="146017"/>
            </a:xfrm>
            <a:prstGeom prst="parallelogram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56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917968" y="5037411"/>
            <a:ext cx="1131512" cy="1096218"/>
            <a:chOff x="1921849" y="4881769"/>
            <a:chExt cx="1131512" cy="1096218"/>
          </a:xfrm>
        </p:grpSpPr>
        <p:sp>
          <p:nvSpPr>
            <p:cNvPr id="149" name="Hexagon 148"/>
            <p:cNvSpPr/>
            <p:nvPr/>
          </p:nvSpPr>
          <p:spPr>
            <a:xfrm>
              <a:off x="2387021" y="4998527"/>
              <a:ext cx="182880" cy="164592"/>
            </a:xfrm>
            <a:prstGeom prst="hexag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oon 150"/>
            <p:cNvSpPr/>
            <p:nvPr/>
          </p:nvSpPr>
          <p:spPr>
            <a:xfrm>
              <a:off x="2829552" y="5349533"/>
              <a:ext cx="109728" cy="164592"/>
            </a:xfrm>
            <a:prstGeom prst="moon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rapezoid 151"/>
            <p:cNvSpPr/>
            <p:nvPr/>
          </p:nvSpPr>
          <p:spPr>
            <a:xfrm>
              <a:off x="2001941" y="5679557"/>
              <a:ext cx="182880" cy="164592"/>
            </a:xfrm>
            <a:prstGeom prst="trapezoid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Diamond 152"/>
            <p:cNvSpPr/>
            <p:nvPr/>
          </p:nvSpPr>
          <p:spPr>
            <a:xfrm>
              <a:off x="2405309" y="5676706"/>
              <a:ext cx="164592" cy="16459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2802120" y="5696605"/>
              <a:ext cx="164592" cy="1645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802120" y="4987194"/>
              <a:ext cx="164592" cy="1645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1991471" y="4980539"/>
              <a:ext cx="164592" cy="16459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5-Point Star 157"/>
            <p:cNvSpPr/>
            <p:nvPr/>
          </p:nvSpPr>
          <p:spPr>
            <a:xfrm>
              <a:off x="1991471" y="5349533"/>
              <a:ext cx="164592" cy="164592"/>
            </a:xfrm>
            <a:prstGeom prst="star5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21849" y="4881769"/>
              <a:ext cx="1131512" cy="1096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63" y="6076068"/>
                <a:ext cx="845729" cy="307777"/>
              </a:xfrm>
              <a:prstGeom prst="rect">
                <a:avLst/>
              </a:prstGeom>
              <a:blipFill>
                <a:blip r:embed="rId7"/>
                <a:stretch>
                  <a:fillRect l="-215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ight Triangle 171"/>
          <p:cNvSpPr/>
          <p:nvPr/>
        </p:nvSpPr>
        <p:spPr>
          <a:xfrm>
            <a:off x="7135241" y="5156467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ross 225"/>
          <p:cNvSpPr/>
          <p:nvPr/>
        </p:nvSpPr>
        <p:spPr>
          <a:xfrm>
            <a:off x="7436377" y="5162102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Parallelogram 226"/>
          <p:cNvSpPr/>
          <p:nvPr/>
        </p:nvSpPr>
        <p:spPr>
          <a:xfrm>
            <a:off x="7280628" y="5156467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Hexagon 227"/>
          <p:cNvSpPr/>
          <p:nvPr/>
        </p:nvSpPr>
        <p:spPr>
          <a:xfrm>
            <a:off x="7134486" y="5016253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oon 228"/>
          <p:cNvSpPr/>
          <p:nvPr/>
        </p:nvSpPr>
        <p:spPr>
          <a:xfrm>
            <a:off x="7429784" y="5010174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rapezoid 229"/>
          <p:cNvSpPr/>
          <p:nvPr/>
        </p:nvSpPr>
        <p:spPr>
          <a:xfrm>
            <a:off x="7281256" y="5010174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Triangle 230"/>
          <p:cNvSpPr/>
          <p:nvPr/>
        </p:nvSpPr>
        <p:spPr>
          <a:xfrm>
            <a:off x="6901851" y="5510592"/>
            <a:ext cx="109728" cy="109728"/>
          </a:xfrm>
          <a:prstGeom prst="rtTriangl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Cross 231"/>
          <p:cNvSpPr/>
          <p:nvPr/>
        </p:nvSpPr>
        <p:spPr>
          <a:xfrm>
            <a:off x="7202987" y="5516227"/>
            <a:ext cx="109728" cy="109728"/>
          </a:xfrm>
          <a:prstGeom prst="plu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Parallelogram 232"/>
          <p:cNvSpPr/>
          <p:nvPr/>
        </p:nvSpPr>
        <p:spPr>
          <a:xfrm>
            <a:off x="7047238" y="5510592"/>
            <a:ext cx="128016" cy="109728"/>
          </a:xfrm>
          <a:prstGeom prst="parallelogram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Hexagon 233"/>
          <p:cNvSpPr/>
          <p:nvPr/>
        </p:nvSpPr>
        <p:spPr>
          <a:xfrm>
            <a:off x="6901096" y="5370378"/>
            <a:ext cx="109728" cy="109728"/>
          </a:xfrm>
          <a:prstGeom prst="hexag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oon 234"/>
          <p:cNvSpPr/>
          <p:nvPr/>
        </p:nvSpPr>
        <p:spPr>
          <a:xfrm>
            <a:off x="7196394" y="5364299"/>
            <a:ext cx="82296" cy="109728"/>
          </a:xfrm>
          <a:prstGeom prst="moon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apezoid 235"/>
          <p:cNvSpPr/>
          <p:nvPr/>
        </p:nvSpPr>
        <p:spPr>
          <a:xfrm>
            <a:off x="7047866" y="5364299"/>
            <a:ext cx="109728" cy="109728"/>
          </a:xfrm>
          <a:prstGeom prst="trapezoi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Connector 236"/>
          <p:cNvCxnSpPr/>
          <p:nvPr/>
        </p:nvCxnSpPr>
        <p:spPr>
          <a:xfrm>
            <a:off x="6882754" y="5321059"/>
            <a:ext cx="914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Diamond 237"/>
          <p:cNvSpPr/>
          <p:nvPr/>
        </p:nvSpPr>
        <p:spPr>
          <a:xfrm>
            <a:off x="7525898" y="5509526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75222" y="5366462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517385" y="5371747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Isosceles Triangle 240"/>
          <p:cNvSpPr/>
          <p:nvPr/>
        </p:nvSpPr>
        <p:spPr>
          <a:xfrm>
            <a:off x="7366886" y="5364299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5-Point Star 241"/>
          <p:cNvSpPr/>
          <p:nvPr/>
        </p:nvSpPr>
        <p:spPr>
          <a:xfrm>
            <a:off x="7366662" y="5520492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/>
          <p:nvPr/>
        </p:nvCxnSpPr>
        <p:spPr>
          <a:xfrm flipV="1">
            <a:off x="6915051" y="5920961"/>
            <a:ext cx="8853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Diamond 243"/>
          <p:cNvSpPr/>
          <p:nvPr/>
        </p:nvSpPr>
        <p:spPr>
          <a:xfrm>
            <a:off x="7077062" y="5979703"/>
            <a:ext cx="109728" cy="109728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29290" y="5984146"/>
            <a:ext cx="109728" cy="1097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7371453" y="5989431"/>
            <a:ext cx="109728" cy="109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Isosceles Triangle 246"/>
          <p:cNvSpPr/>
          <p:nvPr/>
        </p:nvSpPr>
        <p:spPr>
          <a:xfrm>
            <a:off x="7220954" y="5981983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5-Point Star 247"/>
          <p:cNvSpPr/>
          <p:nvPr/>
        </p:nvSpPr>
        <p:spPr>
          <a:xfrm>
            <a:off x="6917826" y="5990669"/>
            <a:ext cx="109728" cy="109728"/>
          </a:xfrm>
          <a:prstGeom prst="star5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248"/>
          <p:cNvSpPr txBox="1"/>
          <p:nvPr/>
        </p:nvSpPr>
        <p:spPr>
          <a:xfrm>
            <a:off x="6063321" y="5664013"/>
            <a:ext cx="84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Excluding</a:t>
            </a:r>
          </a:p>
          <a:p>
            <a:r>
              <a:rPr lang="en-US" sz="1200" dirty="0" smtClean="0"/>
              <a:t>transients: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195985" y="56777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784950" y="578246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0%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7790588" y="518255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= 50%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6867256" y="6160856"/>
            <a:ext cx="83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Turnover</a:t>
            </a:r>
          </a:p>
        </p:txBody>
      </p:sp>
      <p:sp>
        <p:nvSpPr>
          <p:cNvPr id="254" name="Isosceles Triangle 253"/>
          <p:cNvSpPr/>
          <p:nvPr/>
        </p:nvSpPr>
        <p:spPr>
          <a:xfrm flipV="1">
            <a:off x="7677385" y="5516227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sosceles Triangle 254"/>
          <p:cNvSpPr/>
          <p:nvPr/>
        </p:nvSpPr>
        <p:spPr>
          <a:xfrm flipV="1">
            <a:off x="7684775" y="5985050"/>
            <a:ext cx="109728" cy="10972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sosceles Triangle 255"/>
          <p:cNvSpPr/>
          <p:nvPr/>
        </p:nvSpPr>
        <p:spPr>
          <a:xfrm flipV="1">
            <a:off x="3834949" y="5519987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sosceles Triangle 256"/>
          <p:cNvSpPr/>
          <p:nvPr/>
        </p:nvSpPr>
        <p:spPr>
          <a:xfrm flipV="1">
            <a:off x="5397823" y="5502854"/>
            <a:ext cx="164592" cy="16459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/>
          <p:cNvSpPr/>
          <p:nvPr/>
        </p:nvSpPr>
        <p:spPr>
          <a:xfrm rot="5400000">
            <a:off x="4447191" y="3713749"/>
            <a:ext cx="211802" cy="1787630"/>
          </a:xfrm>
          <a:prstGeom prst="rightBrace">
            <a:avLst>
              <a:gd name="adj1" fmla="val 3887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598273" y="4368134"/>
            <a:ext cx="3477846" cy="436938"/>
          </a:xfrm>
          <a:custGeom>
            <a:avLst/>
            <a:gdLst>
              <a:gd name="connsiteX0" fmla="*/ 0 w 3477846"/>
              <a:gd name="connsiteY0" fmla="*/ 398585 h 436938"/>
              <a:gd name="connsiteX1" fmla="*/ 2813538 w 3477846"/>
              <a:gd name="connsiteY1" fmla="*/ 398585 h 436938"/>
              <a:gd name="connsiteX2" fmla="*/ 3477846 w 3477846"/>
              <a:gd name="connsiteY2" fmla="*/ 0 h 43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846" h="436938">
                <a:moveTo>
                  <a:pt x="0" y="398585"/>
                </a:moveTo>
                <a:cubicBezTo>
                  <a:pt x="1116948" y="431800"/>
                  <a:pt x="2233897" y="465016"/>
                  <a:pt x="2813538" y="398585"/>
                </a:cubicBezTo>
                <a:cubicBezTo>
                  <a:pt x="3393179" y="332154"/>
                  <a:pt x="3435512" y="166077"/>
                  <a:pt x="3477846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24224" y="29029"/>
            <a:ext cx="6937258" cy="6836558"/>
            <a:chOff x="2324224" y="29029"/>
            <a:chExt cx="6937258" cy="68365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24" y="1321600"/>
              <a:ext cx="6937258" cy="5543987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393215" y="29029"/>
              <a:ext cx="4875431" cy="1251705"/>
              <a:chOff x="3455272" y="318618"/>
              <a:chExt cx="4875431" cy="125170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088403" y="392988"/>
                <a:ext cx="2242300" cy="1162814"/>
                <a:chOff x="4097831" y="253562"/>
                <a:chExt cx="2242300" cy="1162814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3128" y="532105"/>
                  <a:ext cx="394437" cy="268537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4117710" y="253562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Birds</a:t>
                  </a:r>
                  <a:endParaRPr lang="en-US" sz="1200" dirty="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114289" y="583817"/>
                  <a:ext cx="8598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Plants</a:t>
                  </a:r>
                  <a:endParaRPr lang="en-US" sz="1200" dirty="0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097831" y="1139377"/>
                  <a:ext cx="11767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Mammals</a:t>
                  </a:r>
                  <a:endParaRPr lang="en-US" sz="1200" dirty="0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117710" y="856029"/>
                  <a:ext cx="7184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Fish</a:t>
                  </a:r>
                  <a:endParaRPr lang="en-US" sz="1200" dirty="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88897" y="259168"/>
                  <a:ext cx="104264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Invertebrates</a:t>
                  </a:r>
                  <a:endParaRPr lang="en-US" sz="1200" dirty="0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5274565" y="530561"/>
                  <a:ext cx="10198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Benthos</a:t>
                  </a:r>
                  <a:endParaRPr lang="en-US" sz="1200" dirty="0"/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5276654" y="820963"/>
                  <a:ext cx="10634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Plankton</a:t>
                  </a:r>
                  <a:endParaRPr lang="en-US" sz="120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3695148" y="569615"/>
                <a:ext cx="1787041" cy="825662"/>
                <a:chOff x="6244382" y="256050"/>
                <a:chExt cx="1787041" cy="825662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251" y="791862"/>
                  <a:ext cx="448050" cy="289850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1499" y="256050"/>
                  <a:ext cx="490175" cy="258138"/>
                </a:xfrm>
                <a:prstGeom prst="rect">
                  <a:avLst/>
                </a:prstGeom>
              </p:spPr>
            </p:pic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4382" y="559572"/>
                  <a:ext cx="544407" cy="191424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6803566" y="268007"/>
                  <a:ext cx="11360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Terrestrial</a:t>
                  </a:r>
                  <a:endParaRPr lang="en-US" sz="1200" dirty="0"/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793268" y="527873"/>
                  <a:ext cx="9083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Marine</a:t>
                  </a:r>
                  <a:endParaRPr lang="en-US" sz="1200" dirty="0"/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6795164" y="778661"/>
                  <a:ext cx="12362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Freshwater</a:t>
                  </a:r>
                  <a:endParaRPr lang="en-US" sz="1200" dirty="0"/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3455272" y="318618"/>
                <a:ext cx="4777741" cy="12517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192472" y="2510211"/>
              <a:ext cx="2250621" cy="314430"/>
              <a:chOff x="2349085" y="1630393"/>
              <a:chExt cx="3156074" cy="40894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9085" y="1641855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6680" y="1685059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1747" y="1630393"/>
                <a:ext cx="640805" cy="408944"/>
              </a:xfrm>
              <a:prstGeom prst="rect">
                <a:avLst/>
              </a:prstGeom>
            </p:spPr>
          </p:pic>
        </p:grpSp>
        <p:grpSp>
          <p:nvGrpSpPr>
            <p:cNvPr id="214" name="Group 213"/>
            <p:cNvGrpSpPr/>
            <p:nvPr/>
          </p:nvGrpSpPr>
          <p:grpSpPr>
            <a:xfrm>
              <a:off x="6747158" y="2510441"/>
              <a:ext cx="2233728" cy="314429"/>
              <a:chOff x="2033402" y="1628403"/>
              <a:chExt cx="3132385" cy="408943"/>
            </a:xfrm>
          </p:grpSpPr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3402" y="1631554"/>
                <a:ext cx="655912" cy="396304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308" y="1682770"/>
                <a:ext cx="728479" cy="293882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3893" y="1628403"/>
                <a:ext cx="640805" cy="408943"/>
              </a:xfrm>
              <a:prstGeom prst="rect">
                <a:avLst/>
              </a:prstGeom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589071" y="46419"/>
              <a:ext cx="410444" cy="34539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728" y="411574"/>
              <a:ext cx="430714" cy="25922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7621" y="978215"/>
              <a:ext cx="478725" cy="283348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1"/>
            <a:srcRect l="5117"/>
            <a:stretch/>
          </p:blipFill>
          <p:spPr>
            <a:xfrm>
              <a:off x="5591699" y="747195"/>
              <a:ext cx="405187" cy="20003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7136" y="62251"/>
              <a:ext cx="442169" cy="31550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1644" y="654821"/>
              <a:ext cx="388998" cy="286593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079519" y="4391790"/>
              <a:ext cx="2460896" cy="268015"/>
              <a:chOff x="3079519" y="4391790"/>
              <a:chExt cx="2460896" cy="268015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6658122" y="4396644"/>
              <a:ext cx="2460896" cy="268015"/>
              <a:chOff x="3079519" y="4391790"/>
              <a:chExt cx="2460896" cy="268015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3079519" y="6263354"/>
              <a:ext cx="2460896" cy="268015"/>
              <a:chOff x="3079519" y="4391790"/>
              <a:chExt cx="2460896" cy="268015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6655256" y="6258500"/>
              <a:ext cx="2460896" cy="268015"/>
              <a:chOff x="3079519" y="4391790"/>
              <a:chExt cx="2460896" cy="268015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9202" y="4391790"/>
                <a:ext cx="272933" cy="264221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1113" y="4393220"/>
                <a:ext cx="358897" cy="264221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798" y="4393464"/>
                <a:ext cx="327308" cy="263977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079519" y="4395829"/>
                <a:ext cx="313696" cy="263976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 rotWithShape="1">
              <a:blip r:embed="rId11"/>
              <a:srcRect l="5117"/>
              <a:stretch/>
            </p:blipFill>
            <p:spPr>
              <a:xfrm>
                <a:off x="4150767" y="4453473"/>
                <a:ext cx="312668" cy="154358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639" y="4417651"/>
                <a:ext cx="301805" cy="21535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6185" y="4408146"/>
                <a:ext cx="314230" cy="2315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62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02828" y="145914"/>
            <a:ext cx="11487614" cy="6556443"/>
            <a:chOff x="402828" y="145914"/>
            <a:chExt cx="11487614" cy="6556443"/>
          </a:xfrm>
        </p:grpSpPr>
        <p:grpSp>
          <p:nvGrpSpPr>
            <p:cNvPr id="24" name="Group 23"/>
            <p:cNvGrpSpPr/>
            <p:nvPr/>
          </p:nvGrpSpPr>
          <p:grpSpPr>
            <a:xfrm>
              <a:off x="402828" y="145914"/>
              <a:ext cx="11487614" cy="6556443"/>
              <a:chOff x="577926" y="223735"/>
              <a:chExt cx="11487614" cy="655644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77926" y="223735"/>
                <a:ext cx="9315103" cy="6556443"/>
                <a:chOff x="1112948" y="286818"/>
                <a:chExt cx="9315103" cy="655644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20" b="4151"/>
                <a:stretch/>
              </p:blipFill>
              <p:spPr>
                <a:xfrm>
                  <a:off x="1112948" y="286818"/>
                  <a:ext cx="9315103" cy="6556443"/>
                </a:xfrm>
                <a:prstGeom prst="rect">
                  <a:avLst/>
                </a:prstGeom>
              </p:spPr>
            </p:pic>
            <p:grpSp>
              <p:nvGrpSpPr>
                <p:cNvPr id="23" name="Group 22"/>
                <p:cNvGrpSpPr/>
                <p:nvPr/>
              </p:nvGrpSpPr>
              <p:grpSpPr>
                <a:xfrm>
                  <a:off x="7036851" y="5743985"/>
                  <a:ext cx="3002202" cy="434606"/>
                  <a:chOff x="7842009" y="5603319"/>
                  <a:chExt cx="3002202" cy="434606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88299" y="5635301"/>
                    <a:ext cx="655912" cy="396304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7842009" y="5603319"/>
                    <a:ext cx="1845444" cy="434606"/>
                    <a:chOff x="7842009" y="5603319"/>
                    <a:chExt cx="1845444" cy="434606"/>
                  </a:xfrm>
                </p:grpSpPr>
                <p:pic>
                  <p:nvPicPr>
                    <p:cNvPr id="20" name="Picture 19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958974" y="5686512"/>
                      <a:ext cx="728479" cy="29388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842009" y="5603319"/>
                      <a:ext cx="640805" cy="43460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5070" y="2806056"/>
                <a:ext cx="2300470" cy="115777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1355426" y="5661891"/>
              <a:ext cx="3560076" cy="337444"/>
              <a:chOff x="1355426" y="5671752"/>
              <a:chExt cx="3560076" cy="33744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5426" y="5686274"/>
                <a:ext cx="333569" cy="322922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0199" y="5671752"/>
                <a:ext cx="438631" cy="32292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1879" y="5686423"/>
                <a:ext cx="400024" cy="32262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4532114" y="5671752"/>
                <a:ext cx="383388" cy="32262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12"/>
              <a:srcRect l="5117"/>
              <a:stretch/>
            </p:blipFill>
            <p:spPr>
              <a:xfrm>
                <a:off x="2419597" y="5738889"/>
                <a:ext cx="382132" cy="188651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2738" y="5701618"/>
                <a:ext cx="368856" cy="26319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8534" y="5691743"/>
                <a:ext cx="384041" cy="2829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44769" y="1"/>
            <a:ext cx="9940482" cy="6786328"/>
            <a:chOff x="944769" y="1"/>
            <a:chExt cx="9940482" cy="6786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69" y="1"/>
              <a:ext cx="9940482" cy="654845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7104591" y="6404711"/>
              <a:ext cx="3281290" cy="381618"/>
              <a:chOff x="2263776" y="1666730"/>
              <a:chExt cx="3929818" cy="42049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3776" y="1666730"/>
                <a:ext cx="655912" cy="3963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5116" y="1678176"/>
                <a:ext cx="728478" cy="29388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1999" y="1678280"/>
                <a:ext cx="640806" cy="408943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768066" y="2213561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0.29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0.01 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7330" y="1782674"/>
              <a:ext cx="11478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0.44</a:t>
              </a:r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0.12</a:t>
              </a:r>
              <a:endParaRPr lang="en-US" sz="1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6782" y="6407989"/>
              <a:ext cx="333569" cy="32292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5687" y="6404711"/>
              <a:ext cx="438631" cy="32292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4290" y="6412657"/>
              <a:ext cx="400024" cy="32262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215691" y="6415056"/>
              <a:ext cx="383388" cy="32262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1"/>
            <a:srcRect l="5117"/>
            <a:stretch/>
          </p:blipFill>
          <p:spPr>
            <a:xfrm>
              <a:off x="2972356" y="6469675"/>
              <a:ext cx="382132" cy="18865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06604" y="6438483"/>
              <a:ext cx="368856" cy="26319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1096" y="6435452"/>
              <a:ext cx="384041" cy="282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9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068697" y="0"/>
            <a:ext cx="9320679" cy="6840100"/>
            <a:chOff x="1068697" y="0"/>
            <a:chExt cx="9320679" cy="6840100"/>
          </a:xfrm>
        </p:grpSpPr>
        <p:grpSp>
          <p:nvGrpSpPr>
            <p:cNvPr id="4" name="Group 3"/>
            <p:cNvGrpSpPr/>
            <p:nvPr/>
          </p:nvGrpSpPr>
          <p:grpSpPr>
            <a:xfrm>
              <a:off x="1117349" y="0"/>
              <a:ext cx="9272027" cy="6840100"/>
              <a:chOff x="1117349" y="0"/>
              <a:chExt cx="9272027" cy="68401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349" y="0"/>
                <a:ext cx="9272027" cy="68401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57749" y="2575602"/>
                <a:ext cx="5498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0.5</a:t>
                </a:r>
                <a:endParaRPr lang="en-US" sz="1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0048" y="2547015"/>
                <a:ext cx="11499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0 </a:t>
                </a:r>
              </a:p>
              <a:p>
                <a:r>
                  <a:rPr lang="en-US" sz="1400" dirty="0" smtClean="0"/>
                  <a:t>lognormal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335360" y="2547015"/>
                <a:ext cx="10307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1</a:t>
                </a:r>
              </a:p>
              <a:p>
                <a:pPr algn="r"/>
                <a:r>
                  <a:rPr lang="en-US" sz="1400" dirty="0" smtClean="0"/>
                  <a:t>logseries </a:t>
                </a:r>
                <a:endParaRPr lang="en-US" sz="1400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65829" y="4741273"/>
              <a:ext cx="1101964" cy="296227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3206882" y="2914156"/>
              <a:ext cx="10516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l="12552" t="9586" b="15706"/>
            <a:stretch/>
          </p:blipFill>
          <p:spPr>
            <a:xfrm>
              <a:off x="9018342" y="4434348"/>
              <a:ext cx="1371033" cy="186640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5034" y="466524"/>
              <a:ext cx="2660736" cy="8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0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4898" y="0"/>
            <a:ext cx="10175724" cy="6651240"/>
            <a:chOff x="874898" y="0"/>
            <a:chExt cx="10175724" cy="6651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8024"/>
            <a:stretch/>
          </p:blipFill>
          <p:spPr>
            <a:xfrm>
              <a:off x="874898" y="0"/>
              <a:ext cx="10175724" cy="617706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4184" y="6191585"/>
              <a:ext cx="474810" cy="45965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9512" y="6191311"/>
              <a:ext cx="624358" cy="45965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3778" y="6191735"/>
              <a:ext cx="569404" cy="45923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050200" y="6169359"/>
              <a:ext cx="545724" cy="45922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l="5117"/>
            <a:stretch/>
          </p:blipFill>
          <p:spPr>
            <a:xfrm>
              <a:off x="4715324" y="6245633"/>
              <a:ext cx="543936" cy="2685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9979" y="6221877"/>
              <a:ext cx="525039" cy="37463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9566" y="6197601"/>
              <a:ext cx="546653" cy="402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2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43922" y="0"/>
            <a:ext cx="8668725" cy="6840263"/>
            <a:chOff x="1443922" y="0"/>
            <a:chExt cx="8668725" cy="68402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922" y="0"/>
              <a:ext cx="8668725" cy="66082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86258" y="307691"/>
              <a:ext cx="10646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0.21</a:t>
              </a:r>
            </a:p>
            <a:p>
              <a:r>
                <a:rPr lang="en-US" sz="1400" dirty="0" smtClean="0"/>
                <a:t>Marginal </a:t>
              </a:r>
              <a:r>
                <a:rPr lang="en-US" sz="1400" dirty="0"/>
                <a:t>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0.06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1754" y="307691"/>
              <a:ext cx="1998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Simple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0.19</a:t>
              </a:r>
              <a:endParaRPr lang="en-US" sz="1400" dirty="0"/>
            </a:p>
            <a:p>
              <a:r>
                <a:rPr lang="en-US" sz="1400" dirty="0"/>
                <a:t>Marginal R</a:t>
              </a:r>
              <a:r>
                <a:rPr lang="en-US" sz="1400" baseline="30000" dirty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0.05</a:t>
              </a:r>
              <a:endParaRPr lang="en-US" sz="14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6426" y="6517341"/>
              <a:ext cx="333569" cy="3229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3811" y="6509555"/>
              <a:ext cx="438631" cy="3229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241" y="6512406"/>
              <a:ext cx="400024" cy="3226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134531" y="6512406"/>
              <a:ext cx="383388" cy="3226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l="5117"/>
            <a:stretch/>
          </p:blipFill>
          <p:spPr>
            <a:xfrm>
              <a:off x="3239066" y="6570989"/>
              <a:ext cx="382132" cy="18865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9319" y="6533718"/>
              <a:ext cx="368856" cy="26319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6654" y="6537331"/>
              <a:ext cx="384041" cy="2829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/>
            <a:srcRect t="11179" b="10034"/>
            <a:stretch/>
          </p:blipFill>
          <p:spPr>
            <a:xfrm>
              <a:off x="6791087" y="6537331"/>
              <a:ext cx="547668" cy="28336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68008" y="6540361"/>
              <a:ext cx="608259" cy="2667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3"/>
            <a:srcRect t="6548" b="6833"/>
            <a:stretch/>
          </p:blipFill>
          <p:spPr>
            <a:xfrm>
              <a:off x="7954803" y="6518794"/>
              <a:ext cx="535055" cy="32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4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73084" y="26311"/>
            <a:ext cx="8585316" cy="6813952"/>
            <a:chOff x="1473084" y="26311"/>
            <a:chExt cx="8585316" cy="68139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084" y="26311"/>
              <a:ext cx="8585316" cy="65446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16426" y="2334454"/>
              <a:ext cx="1561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0.48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0.02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4662" y="1857400"/>
              <a:ext cx="98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Simple R</a:t>
              </a:r>
              <a:r>
                <a:rPr lang="en-US" sz="1400" baseline="30000" dirty="0" smtClean="0"/>
                <a:t>2 </a:t>
              </a:r>
              <a:r>
                <a:rPr lang="en-US" sz="1400" dirty="0" smtClean="0"/>
                <a:t>= 0.33</a:t>
              </a:r>
            </a:p>
            <a:p>
              <a:r>
                <a:rPr lang="en-US" sz="1400" dirty="0" smtClean="0"/>
                <a:t>Marginal R</a:t>
              </a:r>
              <a:r>
                <a:rPr lang="en-US" sz="1400" baseline="30000" dirty="0" smtClean="0"/>
                <a:t>2 </a:t>
              </a:r>
              <a:r>
                <a:rPr lang="en-US" sz="1400" dirty="0"/>
                <a:t>= </a:t>
              </a:r>
              <a:r>
                <a:rPr lang="en-US" sz="1400" dirty="0" smtClean="0"/>
                <a:t>0.11 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6426" y="6517341"/>
              <a:ext cx="333569" cy="3229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3811" y="6509555"/>
              <a:ext cx="438631" cy="3229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241" y="6512406"/>
              <a:ext cx="400024" cy="32262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134531" y="6512406"/>
              <a:ext cx="383388" cy="32262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/>
            <a:srcRect l="5117"/>
            <a:stretch/>
          </p:blipFill>
          <p:spPr>
            <a:xfrm>
              <a:off x="3239066" y="6570989"/>
              <a:ext cx="382132" cy="18865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9319" y="6533718"/>
              <a:ext cx="368856" cy="26319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16654" y="6537331"/>
              <a:ext cx="384041" cy="2829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/>
            <a:srcRect t="11179" b="10034"/>
            <a:stretch/>
          </p:blipFill>
          <p:spPr>
            <a:xfrm>
              <a:off x="6791087" y="6537331"/>
              <a:ext cx="547668" cy="28336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/>
            <a:srcRect t="6548" b="6833"/>
            <a:stretch/>
          </p:blipFill>
          <p:spPr>
            <a:xfrm>
              <a:off x="7954803" y="6518794"/>
              <a:ext cx="535055" cy="32146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68008" y="6540361"/>
              <a:ext cx="608259" cy="266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4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259</Words>
  <Application>Microsoft Office PowerPoint</Application>
  <PresentationFormat>Widescreen</PresentationFormat>
  <Paragraphs>131</Paragraphs>
  <Slides>17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1a null</vt:lpstr>
      <vt:lpstr>Null turnover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Snell, Sara Jeanne</dc:creator>
  <cp:lastModifiedBy>Snell, Sara Jeanne</cp:lastModifiedBy>
  <cp:revision>454</cp:revision>
  <dcterms:created xsi:type="dcterms:W3CDTF">2016-11-15T13:25:48Z</dcterms:created>
  <dcterms:modified xsi:type="dcterms:W3CDTF">2018-05-08T15:31:09Z</dcterms:modified>
</cp:coreProperties>
</file>